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56" r:id="rId2"/>
    <p:sldId id="257" r:id="rId3"/>
    <p:sldId id="272" r:id="rId4"/>
    <p:sldId id="273" r:id="rId5"/>
    <p:sldId id="265" r:id="rId6"/>
    <p:sldId id="266" r:id="rId7"/>
    <p:sldId id="267" r:id="rId8"/>
    <p:sldId id="268" r:id="rId9"/>
    <p:sldId id="269" r:id="rId10"/>
    <p:sldId id="270" r:id="rId1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91" autoAdjust="0"/>
    <p:restoredTop sz="88633" autoAdjust="0"/>
  </p:normalViewPr>
  <p:slideViewPr>
    <p:cSldViewPr>
      <p:cViewPr>
        <p:scale>
          <a:sx n="80" d="100"/>
          <a:sy n="80" d="100"/>
        </p:scale>
        <p:origin x="-1794"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19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Lapas1!$B$1</c:f>
              <c:strCache>
                <c:ptCount val="1"/>
                <c:pt idx="0">
                  <c:v>Stulpelis1</c:v>
                </c:pt>
              </c:strCache>
            </c:strRef>
          </c:tx>
          <c:dLbls>
            <c:showLegendKey val="0"/>
            <c:showVal val="0"/>
            <c:showCatName val="0"/>
            <c:showSerName val="0"/>
            <c:showPercent val="1"/>
            <c:showBubbleSize val="0"/>
            <c:showLeaderLines val="1"/>
          </c:dLbls>
          <c:cat>
            <c:strRef>
              <c:f>Lapas1!$A$2:$A$3</c:f>
              <c:strCache>
                <c:ptCount val="2"/>
                <c:pt idx="0">
                  <c:v>Taip</c:v>
                </c:pt>
                <c:pt idx="1">
                  <c:v>Ne</c:v>
                </c:pt>
              </c:strCache>
            </c:strRef>
          </c:cat>
          <c:val>
            <c:numRef>
              <c:f>Lapas1!$B$2:$B$3</c:f>
              <c:numCache>
                <c:formatCode>General</c:formatCode>
                <c:ptCount val="2"/>
                <c:pt idx="0">
                  <c:v>81</c:v>
                </c:pt>
                <c:pt idx="1">
                  <c:v>19</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lt-L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Lapas1!$B$1</c:f>
              <c:strCache>
                <c:ptCount val="1"/>
                <c:pt idx="0">
                  <c:v>1 seka</c:v>
                </c:pt>
              </c:strCache>
            </c:strRef>
          </c:tx>
          <c:invertIfNegative val="0"/>
          <c:cat>
            <c:strRef>
              <c:f>Lapas1!$A$2:$A$8</c:f>
              <c:strCache>
                <c:ptCount val="7"/>
                <c:pt idx="0">
                  <c:v>Romos katalikų</c:v>
                </c:pt>
                <c:pt idx="1">
                  <c:v>Stačiatikių (ortodoksų)</c:v>
                </c:pt>
                <c:pt idx="2">
                  <c:v>Sentikių</c:v>
                </c:pt>
                <c:pt idx="3">
                  <c:v>Evangelikų liuteronų</c:v>
                </c:pt>
                <c:pt idx="4">
                  <c:v>Evangelikų reformatų</c:v>
                </c:pt>
                <c:pt idx="5">
                  <c:v>Nė vienai</c:v>
                </c:pt>
                <c:pt idx="6">
                  <c:v>Kitai</c:v>
                </c:pt>
              </c:strCache>
            </c:strRef>
          </c:cat>
          <c:val>
            <c:numRef>
              <c:f>Lapas1!$B$2:$B$8</c:f>
              <c:numCache>
                <c:formatCode>General</c:formatCode>
                <c:ptCount val="7"/>
                <c:pt idx="0">
                  <c:v>86.9</c:v>
                </c:pt>
                <c:pt idx="1">
                  <c:v>2.9</c:v>
                </c:pt>
                <c:pt idx="2">
                  <c:v>1</c:v>
                </c:pt>
                <c:pt idx="3">
                  <c:v>1.5</c:v>
                </c:pt>
                <c:pt idx="4">
                  <c:v>0.4</c:v>
                </c:pt>
                <c:pt idx="5">
                  <c:v>6</c:v>
                </c:pt>
                <c:pt idx="6">
                  <c:v>1.3</c:v>
                </c:pt>
              </c:numCache>
            </c:numRef>
          </c:val>
        </c:ser>
        <c:dLbls>
          <c:showLegendKey val="0"/>
          <c:showVal val="1"/>
          <c:showCatName val="0"/>
          <c:showSerName val="0"/>
          <c:showPercent val="0"/>
          <c:showBubbleSize val="0"/>
        </c:dLbls>
        <c:gapWidth val="75"/>
        <c:shape val="cylinder"/>
        <c:axId val="33748480"/>
        <c:axId val="96458368"/>
        <c:axId val="0"/>
      </c:bar3DChart>
      <c:catAx>
        <c:axId val="33748480"/>
        <c:scaling>
          <c:orientation val="minMax"/>
        </c:scaling>
        <c:delete val="0"/>
        <c:axPos val="b"/>
        <c:majorTickMark val="none"/>
        <c:minorTickMark val="none"/>
        <c:tickLblPos val="nextTo"/>
        <c:crossAx val="96458368"/>
        <c:crosses val="autoZero"/>
        <c:auto val="1"/>
        <c:lblAlgn val="ctr"/>
        <c:lblOffset val="100"/>
        <c:noMultiLvlLbl val="0"/>
      </c:catAx>
      <c:valAx>
        <c:axId val="96458368"/>
        <c:scaling>
          <c:orientation val="minMax"/>
        </c:scaling>
        <c:delete val="0"/>
        <c:axPos val="l"/>
        <c:numFmt formatCode="General" sourceLinked="1"/>
        <c:majorTickMark val="none"/>
        <c:minorTickMark val="none"/>
        <c:tickLblPos val="nextTo"/>
        <c:crossAx val="33748480"/>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Lapas1!$B$1</c:f>
              <c:strCache>
                <c:ptCount val="1"/>
                <c:pt idx="0">
                  <c:v>Pardavimas</c:v>
                </c:pt>
              </c:strCache>
            </c:strRef>
          </c:tx>
          <c:dPt>
            <c:idx val="0"/>
            <c:bubble3D val="0"/>
            <c:spPr>
              <a:solidFill>
                <a:srgbClr val="00B050"/>
              </a:solidFill>
            </c:spPr>
          </c:dPt>
          <c:dPt>
            <c:idx val="1"/>
            <c:bubble3D val="0"/>
            <c:spPr>
              <a:solidFill>
                <a:schemeClr val="accent3">
                  <a:lumMod val="60000"/>
                  <a:lumOff val="40000"/>
                </a:schemeClr>
              </a:solidFill>
            </c:spPr>
          </c:dPt>
          <c:dPt>
            <c:idx val="2"/>
            <c:bubble3D val="0"/>
            <c:spPr>
              <a:solidFill>
                <a:srgbClr val="FF0000">
                  <a:alpha val="67000"/>
                </a:srgbClr>
              </a:solidFill>
            </c:spPr>
          </c:dPt>
          <c:dLbls>
            <c:showLegendKey val="0"/>
            <c:showVal val="0"/>
            <c:showCatName val="0"/>
            <c:showSerName val="0"/>
            <c:showPercent val="1"/>
            <c:showBubbleSize val="0"/>
            <c:showLeaderLines val="1"/>
          </c:dLbls>
          <c:cat>
            <c:strRef>
              <c:f>Lapas1!$A$2:$A$4</c:f>
              <c:strCache>
                <c:ptCount val="3"/>
                <c:pt idx="0">
                  <c:v>Taip</c:v>
                </c:pt>
                <c:pt idx="1">
                  <c:v>Nesu tikras</c:v>
                </c:pt>
                <c:pt idx="2">
                  <c:v>Ne</c:v>
                </c:pt>
              </c:strCache>
            </c:strRef>
          </c:cat>
          <c:val>
            <c:numRef>
              <c:f>Lapas1!$B$2:$B$4</c:f>
              <c:numCache>
                <c:formatCode>General</c:formatCode>
                <c:ptCount val="3"/>
                <c:pt idx="0">
                  <c:v>18.2</c:v>
                </c:pt>
                <c:pt idx="1">
                  <c:v>43</c:v>
                </c:pt>
                <c:pt idx="2">
                  <c:v>38.799999999999997</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Lapas1!$B$1</c:f>
              <c:strCache>
                <c:ptCount val="1"/>
                <c:pt idx="0">
                  <c:v>1 seka</c:v>
                </c:pt>
              </c:strCache>
            </c:strRef>
          </c:tx>
          <c:spPr>
            <a:gradFill>
              <a:gsLst>
                <a:gs pos="0">
                  <a:srgbClr val="00B050"/>
                </a:gs>
                <a:gs pos="67000">
                  <a:schemeClr val="accent1">
                    <a:tint val="44500"/>
                    <a:satMod val="160000"/>
                    <a:lumMod val="94000"/>
                    <a:alpha val="93000"/>
                  </a:schemeClr>
                </a:gs>
                <a:gs pos="100000">
                  <a:schemeClr val="accent1">
                    <a:tint val="23500"/>
                    <a:satMod val="160000"/>
                  </a:schemeClr>
                </a:gs>
              </a:gsLst>
              <a:lin ang="5400000" scaled="0"/>
            </a:gradFill>
            <a:effectLst>
              <a:outerShdw dist="50800" dir="5400000" sx="1000" sy="1000" algn="ctr" rotWithShape="0">
                <a:srgbClr val="000000">
                  <a:alpha val="43137"/>
                </a:srgbClr>
              </a:outerShdw>
            </a:effectLst>
            <a:scene3d>
              <a:camera prst="orthographicFront"/>
              <a:lightRig rig="threePt" dir="t"/>
            </a:scene3d>
            <a:sp3d/>
          </c:spPr>
          <c:invertIfNegative val="0"/>
          <c:cat>
            <c:strRef>
              <c:f>Lapas1!$A$2:$A$6</c:f>
              <c:strCache>
                <c:ptCount val="5"/>
                <c:pt idx="0">
                  <c:v>1 - silpnai</c:v>
                </c:pt>
                <c:pt idx="1">
                  <c:v>2</c:v>
                </c:pt>
                <c:pt idx="2">
                  <c:v>3</c:v>
                </c:pt>
                <c:pt idx="3">
                  <c:v>4</c:v>
                </c:pt>
                <c:pt idx="4">
                  <c:v>5 - puikiai</c:v>
                </c:pt>
              </c:strCache>
            </c:strRef>
          </c:cat>
          <c:val>
            <c:numRef>
              <c:f>Lapas1!$B$2:$B$6</c:f>
              <c:numCache>
                <c:formatCode>General</c:formatCode>
                <c:ptCount val="5"/>
                <c:pt idx="0">
                  <c:v>12.7</c:v>
                </c:pt>
                <c:pt idx="1">
                  <c:v>10.4</c:v>
                </c:pt>
                <c:pt idx="2">
                  <c:v>24.8</c:v>
                </c:pt>
                <c:pt idx="3">
                  <c:v>27.3</c:v>
                </c:pt>
                <c:pt idx="4">
                  <c:v>24.9</c:v>
                </c:pt>
              </c:numCache>
            </c:numRef>
          </c:val>
        </c:ser>
        <c:dLbls>
          <c:showLegendKey val="0"/>
          <c:showVal val="1"/>
          <c:showCatName val="0"/>
          <c:showSerName val="0"/>
          <c:showPercent val="0"/>
          <c:showBubbleSize val="0"/>
        </c:dLbls>
        <c:gapWidth val="24"/>
        <c:gapDepth val="0"/>
        <c:shape val="box"/>
        <c:axId val="41604096"/>
        <c:axId val="33649152"/>
        <c:axId val="0"/>
      </c:bar3DChart>
      <c:catAx>
        <c:axId val="41604096"/>
        <c:scaling>
          <c:orientation val="minMax"/>
        </c:scaling>
        <c:delete val="0"/>
        <c:axPos val="b"/>
        <c:majorTickMark val="none"/>
        <c:minorTickMark val="none"/>
        <c:tickLblPos val="nextTo"/>
        <c:crossAx val="33649152"/>
        <c:crosses val="autoZero"/>
        <c:auto val="1"/>
        <c:lblAlgn val="ctr"/>
        <c:lblOffset val="100"/>
        <c:noMultiLvlLbl val="0"/>
      </c:catAx>
      <c:valAx>
        <c:axId val="33649152"/>
        <c:scaling>
          <c:orientation val="minMax"/>
        </c:scaling>
        <c:delete val="0"/>
        <c:axPos val="l"/>
        <c:numFmt formatCode="General" sourceLinked="1"/>
        <c:majorTickMark val="none"/>
        <c:minorTickMark val="none"/>
        <c:tickLblPos val="nextTo"/>
        <c:crossAx val="41604096"/>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D09BA6-8C7C-487E-A2BA-8CCBE29599C7}" type="datetimeFigureOut">
              <a:rPr lang="lt-LT" smtClean="0"/>
              <a:t>2014.10.27</a:t>
            </a:fld>
            <a:endParaRPr lang="lt-LT"/>
          </a:p>
        </p:txBody>
      </p:sp>
      <p:sp>
        <p:nvSpPr>
          <p:cNvPr id="4" name="Poraštės vietos rezervavimo ženklas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227038-3A24-4909-B8B4-8EA4264E27FA}" type="slidenum">
              <a:rPr lang="lt-LT" smtClean="0"/>
              <a:t>‹#›</a:t>
            </a:fld>
            <a:endParaRPr lang="lt-LT"/>
          </a:p>
        </p:txBody>
      </p:sp>
    </p:spTree>
    <p:extLst>
      <p:ext uri="{BB962C8B-B14F-4D97-AF65-F5344CB8AC3E}">
        <p14:creationId xmlns:p14="http://schemas.microsoft.com/office/powerpoint/2010/main" val="1816207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EEA0AE-44E8-40D4-B2C5-2EF611EF4197}" type="datetimeFigureOut">
              <a:rPr lang="lt-LT" smtClean="0"/>
              <a:t>2014.10.27</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734D5-6879-4BC0-A8DE-AB9D1CC342F3}" type="slidenum">
              <a:rPr lang="lt-LT" smtClean="0"/>
              <a:t>‹#›</a:t>
            </a:fld>
            <a:endParaRPr lang="lt-LT"/>
          </a:p>
        </p:txBody>
      </p:sp>
    </p:spTree>
    <p:extLst>
      <p:ext uri="{BB962C8B-B14F-4D97-AF65-F5344CB8AC3E}">
        <p14:creationId xmlns:p14="http://schemas.microsoft.com/office/powerpoint/2010/main" val="1877420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VT – </a:t>
            </a:r>
            <a:r>
              <a:rPr lang="en-US" dirty="0" err="1" smtClean="0"/>
              <a:t>valstyb</a:t>
            </a:r>
            <a:r>
              <a:rPr lang="lt-LT" dirty="0" smtClean="0"/>
              <a:t>ės</a:t>
            </a:r>
            <a:r>
              <a:rPr lang="lt-LT" baseline="0" dirty="0" smtClean="0"/>
              <a:t> tarnautojai; DS – darbuotojai, dirbantys pagal darbo sutartis.</a:t>
            </a:r>
          </a:p>
          <a:p>
            <a:r>
              <a:rPr lang="lt-LT" baseline="0" dirty="0" smtClean="0"/>
              <a:t>Tam, kad pasiekti 95 proc. apklausos rezultatų patikimumą, su 2 proc. paklaida, iš 8760 respondentų pakanka apklausti 1185 respondentus. Šiuo atveju, gavome 2081 respondentų atsakymus - pakankamai, tad gautus apklausos rezultatus galime taikyti </a:t>
            </a:r>
            <a:r>
              <a:rPr lang="lt-LT" baseline="0" dirty="0" smtClean="0"/>
              <a:t>(</a:t>
            </a:r>
            <a:r>
              <a:rPr lang="lt-LT" baseline="0" dirty="0" err="1" smtClean="0"/>
              <a:t>generalizuoti</a:t>
            </a:r>
            <a:r>
              <a:rPr lang="lt-LT" baseline="0" dirty="0" smtClean="0"/>
              <a:t>) </a:t>
            </a:r>
            <a:r>
              <a:rPr lang="lt-LT" baseline="0" dirty="0" smtClean="0"/>
              <a:t>visai Lietuvos kariuomenei.</a:t>
            </a:r>
            <a:endParaRPr lang="lt-LT" dirty="0"/>
          </a:p>
        </p:txBody>
      </p:sp>
      <p:sp>
        <p:nvSpPr>
          <p:cNvPr id="4" name="Skaidrės numerio vietos rezervavimo ženklas 3"/>
          <p:cNvSpPr>
            <a:spLocks noGrp="1"/>
          </p:cNvSpPr>
          <p:nvPr>
            <p:ph type="sldNum" sz="quarter" idx="10"/>
          </p:nvPr>
        </p:nvSpPr>
        <p:spPr/>
        <p:txBody>
          <a:bodyPr/>
          <a:lstStyle/>
          <a:p>
            <a:fld id="{AF5734D5-6879-4BC0-A8DE-AB9D1CC342F3}" type="slidenum">
              <a:rPr lang="lt-LT" smtClean="0"/>
              <a:t>2</a:t>
            </a:fld>
            <a:endParaRPr lang="lt-LT"/>
          </a:p>
        </p:txBody>
      </p:sp>
    </p:spTree>
    <p:extLst>
      <p:ext uri="{BB962C8B-B14F-4D97-AF65-F5344CB8AC3E}">
        <p14:creationId xmlns:p14="http://schemas.microsoft.com/office/powerpoint/2010/main" val="749440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Kad išsiaiškinti,</a:t>
            </a:r>
            <a:r>
              <a:rPr lang="lt-LT" baseline="0" dirty="0" smtClean="0"/>
              <a:t> kaip organizuojama ar turėtų būti organizuojama sielovada kariuomenės įgulose, respondentus reikėtų grupuoti pagal įgulas. Šioje skaidrėje pateiktos kariuomenės įgulos (ir joms priklausantys kariniai vienetai) pagal tai, kaip jas aptarnauja karo kapelionai: pvz. Klaipėdos ir Tauragės įgulas aptarnauja vienas karo kapelionas, Ruklos įgulą – du kapelionai, Vilniaus – keturi. Gavus reprezentatyvius duomenis iš įgulų, būtų galima įvertinti jas kuruojančių karo kapelionų atliekamą darbą.</a:t>
            </a:r>
            <a:endParaRPr lang="lt-LT" dirty="0"/>
          </a:p>
        </p:txBody>
      </p:sp>
      <p:sp>
        <p:nvSpPr>
          <p:cNvPr id="4" name="Skaidrės numerio vietos rezervavimo ženklas 3"/>
          <p:cNvSpPr>
            <a:spLocks noGrp="1"/>
          </p:cNvSpPr>
          <p:nvPr>
            <p:ph type="sldNum" sz="quarter" idx="10"/>
          </p:nvPr>
        </p:nvSpPr>
        <p:spPr/>
        <p:txBody>
          <a:bodyPr/>
          <a:lstStyle/>
          <a:p>
            <a:fld id="{AF5734D5-6879-4BC0-A8DE-AB9D1CC342F3}" type="slidenum">
              <a:rPr lang="lt-LT" smtClean="0"/>
              <a:t>3</a:t>
            </a:fld>
            <a:endParaRPr lang="lt-LT"/>
          </a:p>
        </p:txBody>
      </p:sp>
    </p:spTree>
    <p:extLst>
      <p:ext uri="{BB962C8B-B14F-4D97-AF65-F5344CB8AC3E}">
        <p14:creationId xmlns:p14="http://schemas.microsoft.com/office/powerpoint/2010/main" val="2193788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Tam, kad užtikrinti apklausos rezultatų patikimumą 95 proc. ir 2 proc. paklaidą, kiekvienoje iš įgulų reikėtų apklausti tam tikrą skaičių</a:t>
            </a:r>
            <a:r>
              <a:rPr lang="lt-LT" baseline="0" dirty="0" smtClean="0"/>
              <a:t> (juodi skaičiai) respondentų. Šiuo atveju respondentų, kuriuos pavyko apklausti, skaičiai yra mažesni nei reikėtų, todėl įgulose gautų rezultatų deja negalima </a:t>
            </a:r>
            <a:r>
              <a:rPr lang="lt-LT" baseline="0" dirty="0" err="1" smtClean="0"/>
              <a:t>generalizuoti</a:t>
            </a:r>
            <a:r>
              <a:rPr lang="lt-LT" baseline="0" dirty="0" smtClean="0"/>
              <a:t>, t. y. taikyti visai įgulai (-</a:t>
            </a:r>
            <a:r>
              <a:rPr lang="lt-LT" baseline="0" dirty="0" err="1" smtClean="0"/>
              <a:t>oms</a:t>
            </a:r>
            <a:r>
              <a:rPr lang="lt-LT" baseline="0" dirty="0" smtClean="0"/>
              <a:t>).</a:t>
            </a:r>
            <a:endParaRPr lang="lt-LT" dirty="0"/>
          </a:p>
        </p:txBody>
      </p:sp>
      <p:sp>
        <p:nvSpPr>
          <p:cNvPr id="4" name="Skaidrės numerio vietos rezervavimo ženklas 3"/>
          <p:cNvSpPr>
            <a:spLocks noGrp="1"/>
          </p:cNvSpPr>
          <p:nvPr>
            <p:ph type="sldNum" sz="quarter" idx="10"/>
          </p:nvPr>
        </p:nvSpPr>
        <p:spPr/>
        <p:txBody>
          <a:bodyPr/>
          <a:lstStyle/>
          <a:p>
            <a:fld id="{AF5734D5-6879-4BC0-A8DE-AB9D1CC342F3}" type="slidenum">
              <a:rPr lang="lt-LT" smtClean="0"/>
              <a:t>4</a:t>
            </a:fld>
            <a:endParaRPr lang="lt-LT"/>
          </a:p>
        </p:txBody>
      </p:sp>
    </p:spTree>
    <p:extLst>
      <p:ext uri="{BB962C8B-B14F-4D97-AF65-F5344CB8AC3E}">
        <p14:creationId xmlns:p14="http://schemas.microsoft.com/office/powerpoint/2010/main" val="2913228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Šioje skaidrėje matoma,</a:t>
            </a:r>
            <a:r>
              <a:rPr lang="lt-LT" baseline="0" dirty="0" smtClean="0"/>
              <a:t> kad Lietuvos kariuomenėje 81 proc. personalo laiko save tikinčiais, 19 proc. – ne.</a:t>
            </a:r>
            <a:endParaRPr lang="lt-LT" dirty="0"/>
          </a:p>
        </p:txBody>
      </p:sp>
      <p:sp>
        <p:nvSpPr>
          <p:cNvPr id="4" name="Skaidrės numerio vietos rezervavimo ženklas 3"/>
          <p:cNvSpPr>
            <a:spLocks noGrp="1"/>
          </p:cNvSpPr>
          <p:nvPr>
            <p:ph type="sldNum" sz="quarter" idx="10"/>
          </p:nvPr>
        </p:nvSpPr>
        <p:spPr/>
        <p:txBody>
          <a:bodyPr/>
          <a:lstStyle/>
          <a:p>
            <a:fld id="{AF5734D5-6879-4BC0-A8DE-AB9D1CC342F3}" type="slidenum">
              <a:rPr lang="lt-LT" smtClean="0"/>
              <a:t>5</a:t>
            </a:fld>
            <a:endParaRPr lang="lt-LT"/>
          </a:p>
        </p:txBody>
      </p:sp>
    </p:spTree>
    <p:extLst>
      <p:ext uri="{BB962C8B-B14F-4D97-AF65-F5344CB8AC3E}">
        <p14:creationId xmlns:p14="http://schemas.microsoft.com/office/powerpoint/2010/main" val="3300100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Šioje skaidrėje matome,</a:t>
            </a:r>
            <a:r>
              <a:rPr lang="lt-LT" baseline="0" dirty="0" smtClean="0"/>
              <a:t> kad iš 81 proc. kariuomenės personalo tikinčiųjų, 86,9 proc. save priskiria Romos katalikams, 2,9 proc. Stačiatikiams (ortodoksams) ir t.t.</a:t>
            </a:r>
            <a:endParaRPr lang="lt-LT" dirty="0"/>
          </a:p>
        </p:txBody>
      </p:sp>
      <p:sp>
        <p:nvSpPr>
          <p:cNvPr id="4" name="Skaidrės numerio vietos rezervavimo ženklas 3"/>
          <p:cNvSpPr>
            <a:spLocks noGrp="1"/>
          </p:cNvSpPr>
          <p:nvPr>
            <p:ph type="sldNum" sz="quarter" idx="10"/>
          </p:nvPr>
        </p:nvSpPr>
        <p:spPr/>
        <p:txBody>
          <a:bodyPr/>
          <a:lstStyle/>
          <a:p>
            <a:fld id="{AF5734D5-6879-4BC0-A8DE-AB9D1CC342F3}" type="slidenum">
              <a:rPr lang="lt-LT" smtClean="0"/>
              <a:t>6</a:t>
            </a:fld>
            <a:endParaRPr lang="lt-LT"/>
          </a:p>
        </p:txBody>
      </p:sp>
    </p:spTree>
    <p:extLst>
      <p:ext uri="{BB962C8B-B14F-4D97-AF65-F5344CB8AC3E}">
        <p14:creationId xmlns:p14="http://schemas.microsoft.com/office/powerpoint/2010/main" val="1767399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Kalbant apie žmones, kurie save priskiria kitai religinei bendruomenei nei Romos katalikai (7,1 proc. nuo tikinčiųjų), galima pasakyti, kad tarp </a:t>
            </a:r>
            <a:r>
              <a:rPr lang="lt-LT" dirty="0" smtClean="0"/>
              <a:t>norinčių, kad jų religinės bendruomenės sielovada būtų vykdoma</a:t>
            </a:r>
            <a:r>
              <a:rPr lang="lt-LT" baseline="0" dirty="0" smtClean="0"/>
              <a:t> </a:t>
            </a:r>
            <a:r>
              <a:rPr lang="lt-LT" baseline="0" dirty="0" smtClean="0"/>
              <a:t>LK (tokių yra apie tik 18 proc.), daugiausiai yra </a:t>
            </a:r>
            <a:r>
              <a:rPr lang="lt-LT" baseline="0" dirty="0" smtClean="0"/>
              <a:t>Evangelikų liuteronų, evangelikų reformatų ir pagonių</a:t>
            </a:r>
            <a:r>
              <a:rPr lang="lt-LT" baseline="0" dirty="0" smtClean="0"/>
              <a:t>. Taigi iš esmės, esama situacija nereikalauja papildomų religinių bendruomenių sielovados organizavimo LK, nes poreikis yra visiškai ne ženklus.</a:t>
            </a:r>
            <a:endParaRPr lang="lt-LT" dirty="0"/>
          </a:p>
        </p:txBody>
      </p:sp>
      <p:sp>
        <p:nvSpPr>
          <p:cNvPr id="4" name="Skaidrės numerio vietos rezervavimo ženklas 3"/>
          <p:cNvSpPr>
            <a:spLocks noGrp="1"/>
          </p:cNvSpPr>
          <p:nvPr>
            <p:ph type="sldNum" sz="quarter" idx="10"/>
          </p:nvPr>
        </p:nvSpPr>
        <p:spPr/>
        <p:txBody>
          <a:bodyPr/>
          <a:lstStyle/>
          <a:p>
            <a:fld id="{AF5734D5-6879-4BC0-A8DE-AB9D1CC342F3}" type="slidenum">
              <a:rPr lang="lt-LT" smtClean="0"/>
              <a:t>7</a:t>
            </a:fld>
            <a:endParaRPr lang="lt-LT"/>
          </a:p>
        </p:txBody>
      </p:sp>
    </p:spTree>
    <p:extLst>
      <p:ext uri="{BB962C8B-B14F-4D97-AF65-F5344CB8AC3E}">
        <p14:creationId xmlns:p14="http://schemas.microsoft.com/office/powerpoint/2010/main" val="3916865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Kalbant apie kariuomenės Romos katalikus (jų kariuomenėje apie 86,9</a:t>
            </a:r>
            <a:r>
              <a:rPr lang="lt-LT" baseline="0" dirty="0" smtClean="0"/>
              <a:t> proc.)</a:t>
            </a:r>
            <a:r>
              <a:rPr lang="lt-LT" dirty="0" smtClean="0"/>
              <a:t>, matome, kad gerai</a:t>
            </a:r>
            <a:r>
              <a:rPr lang="lt-LT" baseline="0" dirty="0" smtClean="0"/>
              <a:t> (3-5) sielovadą </a:t>
            </a:r>
            <a:r>
              <a:rPr lang="lt-LT" baseline="0" dirty="0" smtClean="0"/>
              <a:t>vertina </a:t>
            </a:r>
            <a:r>
              <a:rPr lang="lt-LT" baseline="0" dirty="0" smtClean="0"/>
              <a:t>net apie </a:t>
            </a:r>
            <a:r>
              <a:rPr lang="lt-LT" baseline="0" dirty="0" smtClean="0"/>
              <a:t>77 </a:t>
            </a:r>
            <a:r>
              <a:rPr lang="lt-LT" baseline="0" dirty="0" smtClean="0"/>
              <a:t>proc. iš jų. Tai rodo, kad sielovados organizavimas yra išties gerai vertinamas ir nereikalaujantis esminių pokyčių.</a:t>
            </a:r>
            <a:endParaRPr lang="lt-LT" dirty="0"/>
          </a:p>
        </p:txBody>
      </p:sp>
      <p:sp>
        <p:nvSpPr>
          <p:cNvPr id="4" name="Skaidrės numerio vietos rezervavimo ženklas 3"/>
          <p:cNvSpPr>
            <a:spLocks noGrp="1"/>
          </p:cNvSpPr>
          <p:nvPr>
            <p:ph type="sldNum" sz="quarter" idx="10"/>
          </p:nvPr>
        </p:nvSpPr>
        <p:spPr/>
        <p:txBody>
          <a:bodyPr/>
          <a:lstStyle/>
          <a:p>
            <a:fld id="{AF5734D5-6879-4BC0-A8DE-AB9D1CC342F3}" type="slidenum">
              <a:rPr lang="lt-LT" smtClean="0"/>
              <a:t>8</a:t>
            </a:fld>
            <a:endParaRPr lang="lt-LT"/>
          </a:p>
        </p:txBody>
      </p:sp>
    </p:spTree>
    <p:extLst>
      <p:ext uri="{BB962C8B-B14F-4D97-AF65-F5344CB8AC3E}">
        <p14:creationId xmlns:p14="http://schemas.microsoft.com/office/powerpoint/2010/main" val="3686195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76A26E59-1FFF-4374-8A42-F3C37E9FC55D}" type="datetime1">
              <a:rPr lang="lt-LT" smtClean="0"/>
              <a:t>2014.10.27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4451ADF9-6870-4094-818E-A9B383BBC4F6}" type="datetime1">
              <a:rPr lang="lt-LT" smtClean="0"/>
              <a:t>2014.10.27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38E85F9C-232F-48DB-80F3-C3033EAE532A}" type="datetime1">
              <a:rPr lang="lt-LT" smtClean="0"/>
              <a:t>2014.10.27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8E2F61E1-5A30-4617-8AC8-A23003167335}" type="datetime1">
              <a:rPr lang="lt-LT" smtClean="0"/>
              <a:t>2014.10.27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444316FE-3746-4FC8-87C5-BC151B5FAAC9}" type="datetime1">
              <a:rPr lang="lt-LT" smtClean="0"/>
              <a:t>2014.10.27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BDE383B8-A246-4B7D-86DD-136BFB52AABA}" type="datetime1">
              <a:rPr lang="lt-LT" smtClean="0"/>
              <a:t>2014.10.27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7D19628F-9EED-4D52-99EE-04D34A683173}" type="datetime1">
              <a:rPr lang="lt-LT" smtClean="0"/>
              <a:t>2014.10.27</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9DDD55D4-C415-44FC-ABEE-93CACF5C3644}" type="datetime1">
              <a:rPr lang="lt-LT" smtClean="0"/>
              <a:t>2014.10.27</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405FCCAE-E09D-478C-92DF-D46875852A23}" type="datetime1">
              <a:rPr lang="lt-LT" smtClean="0"/>
              <a:t>2014.10.27</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98290CB3-688B-492D-9A3F-4B526935FC27}" type="datetime1">
              <a:rPr lang="lt-LT" smtClean="0"/>
              <a:t>2014.10.27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15387D91-E230-496D-8A65-6FB5C811C86C}" type="datetime1">
              <a:rPr lang="lt-LT" smtClean="0"/>
              <a:t>2014.10.27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35495-8E7A-40AE-AFE7-C85515693C31}" type="datetime1">
              <a:rPr lang="lt-LT" smtClean="0"/>
              <a:t>2014.10.27</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6E2A6-6D93-4997-8D45-933F879E6E5B}"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anoapklausa.l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ntraštė 11"/>
          <p:cNvSpPr>
            <a:spLocks noGrp="1"/>
          </p:cNvSpPr>
          <p:nvPr>
            <p:ph type="ctrTitle"/>
          </p:nvPr>
        </p:nvSpPr>
        <p:spPr>
          <a:xfrm>
            <a:off x="685800" y="2130425"/>
            <a:ext cx="8062664" cy="1470025"/>
          </a:xfrm>
        </p:spPr>
        <p:txBody>
          <a:bodyPr/>
          <a:lstStyle/>
          <a:p>
            <a:r>
              <a:rPr lang="lt-LT" dirty="0" smtClean="0"/>
              <a:t>Personalo apklausa dėl sielovados</a:t>
            </a:r>
            <a:endParaRPr lang="lt-LT" dirty="0"/>
          </a:p>
        </p:txBody>
      </p:sp>
      <p:sp>
        <p:nvSpPr>
          <p:cNvPr id="13" name="Antrinis pavadinimas 12"/>
          <p:cNvSpPr>
            <a:spLocks noGrp="1"/>
          </p:cNvSpPr>
          <p:nvPr>
            <p:ph type="subTitle" idx="1"/>
          </p:nvPr>
        </p:nvSpPr>
        <p:spPr>
          <a:xfrm>
            <a:off x="6012160" y="5805264"/>
            <a:ext cx="2768352" cy="697632"/>
          </a:xfrm>
        </p:spPr>
        <p:txBody>
          <a:bodyPr>
            <a:normAutofit fontScale="70000" lnSpcReduction="20000"/>
          </a:bodyPr>
          <a:lstStyle/>
          <a:p>
            <a:pPr algn="r"/>
            <a:r>
              <a:rPr lang="lt-LT" dirty="0" err="1"/>
              <a:t>k</a:t>
            </a:r>
            <a:r>
              <a:rPr lang="lt-LT" dirty="0" err="1" smtClean="0"/>
              <a:t>pt</a:t>
            </a:r>
            <a:r>
              <a:rPr lang="lt-LT" dirty="0" smtClean="0"/>
              <a:t>. M. </a:t>
            </a:r>
            <a:r>
              <a:rPr lang="lt-LT" dirty="0" err="1" smtClean="0"/>
              <a:t>Neimontas</a:t>
            </a:r>
            <a:endParaRPr lang="lt-LT" dirty="0" smtClean="0"/>
          </a:p>
          <a:p>
            <a:pPr algn="r"/>
            <a:r>
              <a:rPr lang="lt-LT" dirty="0" smtClean="0"/>
              <a:t>2014-10-</a:t>
            </a:r>
            <a:r>
              <a:rPr lang="en-US" dirty="0" smtClean="0"/>
              <a:t>24</a:t>
            </a:r>
            <a:endParaRPr lang="lt-LT" dirty="0"/>
          </a:p>
        </p:txBody>
      </p:sp>
      <p:pic>
        <p:nvPicPr>
          <p:cNvPr id="8" name="Paveikslėlis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5216" y="980728"/>
            <a:ext cx="593568" cy="663992"/>
          </a:xfrm>
          <a:prstGeom prst="rect">
            <a:avLst/>
          </a:prstGeom>
        </p:spPr>
      </p:pic>
      <p:sp>
        <p:nvSpPr>
          <p:cNvPr id="9" name="TextBox 8"/>
          <p:cNvSpPr txBox="1"/>
          <p:nvPr/>
        </p:nvSpPr>
        <p:spPr>
          <a:xfrm>
            <a:off x="1475656" y="434701"/>
            <a:ext cx="6192688" cy="369332"/>
          </a:xfrm>
          <a:prstGeom prst="rect">
            <a:avLst/>
          </a:prstGeom>
          <a:noFill/>
        </p:spPr>
        <p:txBody>
          <a:bodyPr wrap="square" rtlCol="0">
            <a:spAutoFit/>
          </a:bodyPr>
          <a:lstStyle/>
          <a:p>
            <a:pPr algn="ctr"/>
            <a:r>
              <a:rPr lang="en-US" b="1" dirty="0" smtClean="0"/>
              <a:t>LIETUVOS KARIUOMEN</a:t>
            </a:r>
            <a:r>
              <a:rPr lang="lt-LT" b="1" dirty="0"/>
              <a:t>Ė</a:t>
            </a:r>
          </a:p>
        </p:txBody>
      </p:sp>
    </p:spTree>
    <p:extLst>
      <p:ext uri="{BB962C8B-B14F-4D97-AF65-F5344CB8AC3E}">
        <p14:creationId xmlns:p14="http://schemas.microsoft.com/office/powerpoint/2010/main" val="1622629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3568" y="2924944"/>
            <a:ext cx="7859216" cy="850106"/>
          </a:xfrm>
        </p:spPr>
        <p:txBody>
          <a:bodyPr>
            <a:normAutofit/>
          </a:bodyPr>
          <a:lstStyle/>
          <a:p>
            <a:r>
              <a:rPr lang="lt-LT" sz="4800" b="1" dirty="0" smtClean="0"/>
              <a:t>Klausimai?</a:t>
            </a:r>
            <a:endParaRPr lang="lt-LT" sz="4800" b="1" dirty="0"/>
          </a:p>
        </p:txBody>
      </p:sp>
      <p:sp>
        <p:nvSpPr>
          <p:cNvPr id="6" name="Datos vietos rezervavimo ženklas 5"/>
          <p:cNvSpPr>
            <a:spLocks noGrp="1"/>
          </p:cNvSpPr>
          <p:nvPr>
            <p:ph type="dt" sz="half" idx="10"/>
          </p:nvPr>
        </p:nvSpPr>
        <p:spPr/>
        <p:txBody>
          <a:bodyPr/>
          <a:lstStyle/>
          <a:p>
            <a:fld id="{2464EE6F-417B-4B0C-9357-971480F04FD2}" type="datetime1">
              <a:rPr lang="lt-LT" smtClean="0"/>
              <a:t>2014.10.27</a:t>
            </a:fld>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10</a:t>
            </a:fld>
            <a:endParaRPr lang="lt-L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548680"/>
            <a:ext cx="566737"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553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274638"/>
            <a:ext cx="7859216" cy="850106"/>
          </a:xfrm>
        </p:spPr>
        <p:txBody>
          <a:bodyPr/>
          <a:lstStyle/>
          <a:p>
            <a:r>
              <a:rPr lang="lt-LT" dirty="0" smtClean="0"/>
              <a:t>Įvadas</a:t>
            </a:r>
            <a:endParaRPr lang="lt-LT" dirty="0"/>
          </a:p>
        </p:txBody>
      </p:sp>
      <p:sp>
        <p:nvSpPr>
          <p:cNvPr id="5" name="Turinio vietos rezervavimo ženklas 4"/>
          <p:cNvSpPr>
            <a:spLocks noGrp="1"/>
          </p:cNvSpPr>
          <p:nvPr>
            <p:ph idx="1"/>
          </p:nvPr>
        </p:nvSpPr>
        <p:spPr>
          <a:xfrm>
            <a:off x="457200" y="1600200"/>
            <a:ext cx="8229600" cy="4925144"/>
          </a:xfrm>
        </p:spPr>
        <p:txBody>
          <a:bodyPr>
            <a:normAutofit fontScale="92500" lnSpcReduction="20000"/>
          </a:bodyPr>
          <a:lstStyle/>
          <a:p>
            <a:pPr marL="0" indent="0">
              <a:buNone/>
            </a:pPr>
            <a:r>
              <a:rPr lang="lt-LT" sz="2800" b="1" dirty="0" smtClean="0"/>
              <a:t>Tyrimo tikslas</a:t>
            </a:r>
            <a:r>
              <a:rPr lang="lt-LT" sz="2800" dirty="0" smtClean="0"/>
              <a:t> – </a:t>
            </a:r>
            <a:r>
              <a:rPr lang="lt-LT" sz="2800" dirty="0"/>
              <a:t>išsiaiškinti </a:t>
            </a:r>
            <a:r>
              <a:rPr lang="lt-LT" sz="2800" dirty="0" smtClean="0"/>
              <a:t>LK </a:t>
            </a:r>
            <a:r>
              <a:rPr lang="lt-LT" sz="2800" dirty="0" smtClean="0"/>
              <a:t>PKT </a:t>
            </a:r>
            <a:r>
              <a:rPr lang="lt-LT" sz="2800" dirty="0"/>
              <a:t>karių ir </a:t>
            </a:r>
            <a:r>
              <a:rPr lang="lt-LT" sz="2800" dirty="0" smtClean="0"/>
              <a:t>darbuotojų </a:t>
            </a:r>
            <a:r>
              <a:rPr lang="lt-LT" sz="2800" dirty="0"/>
              <a:t>priklausomybę konfesijoms ir jų nuomonę apie </a:t>
            </a:r>
            <a:r>
              <a:rPr lang="lt-LT" sz="2800" dirty="0" smtClean="0"/>
              <a:t>sielovadą.</a:t>
            </a:r>
          </a:p>
          <a:p>
            <a:pPr marL="0" indent="0">
              <a:buNone/>
            </a:pPr>
            <a:r>
              <a:rPr lang="en-US" sz="2800" b="1" dirty="0" err="1" smtClean="0"/>
              <a:t>Tyrimo</a:t>
            </a:r>
            <a:r>
              <a:rPr lang="en-US" sz="2800" b="1" dirty="0" smtClean="0"/>
              <a:t> </a:t>
            </a:r>
            <a:r>
              <a:rPr lang="en-US" sz="2800" b="1" dirty="0" err="1" smtClean="0"/>
              <a:t>tipas</a:t>
            </a:r>
            <a:r>
              <a:rPr lang="en-US" sz="2800" b="1" dirty="0" smtClean="0"/>
              <a:t>: </a:t>
            </a:r>
            <a:r>
              <a:rPr lang="en-US" sz="2800" dirty="0" err="1" smtClean="0"/>
              <a:t>kokybinis</a:t>
            </a:r>
            <a:endParaRPr lang="en-US" sz="2800" b="1" dirty="0" smtClean="0"/>
          </a:p>
          <a:p>
            <a:pPr marL="0" indent="0">
              <a:buNone/>
            </a:pPr>
            <a:r>
              <a:rPr lang="lt-LT" sz="2800" b="1" dirty="0" smtClean="0"/>
              <a:t>Tyrimo metodas: </a:t>
            </a:r>
            <a:r>
              <a:rPr lang="lt-LT" sz="2800" dirty="0" smtClean="0"/>
              <a:t>anketinė apklausa</a:t>
            </a:r>
          </a:p>
          <a:p>
            <a:pPr marL="0" indent="0">
              <a:buNone/>
            </a:pPr>
            <a:r>
              <a:rPr lang="lt-LT" sz="2800" b="1" dirty="0" smtClean="0"/>
              <a:t>Tyrimo atlikimo būdas: </a:t>
            </a:r>
            <a:r>
              <a:rPr lang="lt-LT" sz="2800" dirty="0" smtClean="0"/>
              <a:t>el. būdu, naudojant nemokamą </a:t>
            </a:r>
            <a:r>
              <a:rPr lang="lt-LT" sz="2800" dirty="0" err="1" smtClean="0"/>
              <a:t>Online</a:t>
            </a:r>
            <a:r>
              <a:rPr lang="lt-LT" sz="2800" dirty="0" smtClean="0"/>
              <a:t> apklausos atlikimo įrankį (</a:t>
            </a:r>
            <a:r>
              <a:rPr lang="lt-LT" sz="2800" dirty="0" err="1" smtClean="0">
                <a:hlinkClick r:id="rId3"/>
              </a:rPr>
              <a:t>www.manoapklausa.lt</a:t>
            </a:r>
            <a:r>
              <a:rPr lang="lt-LT" sz="2800" dirty="0" smtClean="0"/>
              <a:t>) </a:t>
            </a:r>
            <a:endParaRPr lang="lt-LT" sz="2800" b="1" dirty="0" smtClean="0"/>
          </a:p>
          <a:p>
            <a:pPr marL="0" indent="0">
              <a:buNone/>
            </a:pPr>
            <a:r>
              <a:rPr lang="lt-LT" sz="2800" b="1" dirty="0" smtClean="0"/>
              <a:t>Tyrimo </a:t>
            </a:r>
            <a:r>
              <a:rPr lang="en-US" sz="2800" b="1" dirty="0" err="1" smtClean="0"/>
              <a:t>populiacija</a:t>
            </a:r>
            <a:r>
              <a:rPr lang="lt-LT" sz="2800" b="1" dirty="0" smtClean="0"/>
              <a:t>: </a:t>
            </a:r>
            <a:r>
              <a:rPr lang="lt-LT" sz="2800" dirty="0" smtClean="0"/>
              <a:t>visi LK vienetų (institucijų) PKT kariai</a:t>
            </a:r>
            <a:r>
              <a:rPr lang="en-US" sz="2800" dirty="0" smtClean="0"/>
              <a:t> </a:t>
            </a:r>
            <a:r>
              <a:rPr lang="en-US" sz="2800" dirty="0" err="1" smtClean="0"/>
              <a:t>ir</a:t>
            </a:r>
            <a:r>
              <a:rPr lang="en-US" sz="2800" dirty="0" smtClean="0"/>
              <a:t> </a:t>
            </a:r>
            <a:r>
              <a:rPr lang="en-US" sz="2800" dirty="0" err="1" smtClean="0"/>
              <a:t>civiliai</a:t>
            </a:r>
            <a:r>
              <a:rPr lang="en-US" sz="2800" dirty="0"/>
              <a:t> </a:t>
            </a:r>
            <a:r>
              <a:rPr lang="en-US" sz="2800" dirty="0" smtClean="0"/>
              <a:t>(VT, DS) - 8760</a:t>
            </a:r>
            <a:endParaRPr lang="lt-LT" sz="2800" dirty="0" smtClean="0"/>
          </a:p>
          <a:p>
            <a:pPr marL="0" indent="0">
              <a:buNone/>
            </a:pPr>
            <a:r>
              <a:rPr lang="en-US" sz="2800" b="1" dirty="0" err="1" smtClean="0"/>
              <a:t>Tikimyb</a:t>
            </a:r>
            <a:r>
              <a:rPr lang="lt-LT" sz="2800" b="1" dirty="0" smtClean="0"/>
              <a:t>ė – </a:t>
            </a:r>
            <a:r>
              <a:rPr lang="lt-LT" sz="2800" dirty="0" smtClean="0"/>
              <a:t>95</a:t>
            </a:r>
            <a:r>
              <a:rPr lang="en-US" sz="2800" dirty="0" smtClean="0"/>
              <a:t>%</a:t>
            </a:r>
          </a:p>
          <a:p>
            <a:pPr marL="0" indent="0">
              <a:buNone/>
            </a:pPr>
            <a:r>
              <a:rPr lang="en-US" sz="2800" b="1" dirty="0" err="1" smtClean="0"/>
              <a:t>Paklaida</a:t>
            </a:r>
            <a:r>
              <a:rPr lang="en-US" sz="2800" b="1" dirty="0" smtClean="0"/>
              <a:t> – </a:t>
            </a:r>
            <a:r>
              <a:rPr lang="en-US" sz="2800" dirty="0" smtClean="0"/>
              <a:t>±2 %</a:t>
            </a:r>
          </a:p>
          <a:p>
            <a:pPr marL="0" indent="0">
              <a:buNone/>
            </a:pPr>
            <a:r>
              <a:rPr lang="en-US" sz="2800" b="1" dirty="0" err="1" smtClean="0"/>
              <a:t>Tyrimo</a:t>
            </a:r>
            <a:r>
              <a:rPr lang="en-US" sz="2800" b="1" dirty="0" smtClean="0"/>
              <a:t> </a:t>
            </a:r>
            <a:r>
              <a:rPr lang="en-US" sz="2800" b="1" dirty="0" err="1" smtClean="0"/>
              <a:t>imtis</a:t>
            </a:r>
            <a:r>
              <a:rPr lang="en-US" sz="2800" b="1" dirty="0" smtClean="0"/>
              <a:t> –</a:t>
            </a:r>
            <a:r>
              <a:rPr lang="en-US" sz="2800" dirty="0" smtClean="0"/>
              <a:t> 1885 / </a:t>
            </a:r>
            <a:r>
              <a:rPr lang="en-US" sz="2800" dirty="0" smtClean="0">
                <a:solidFill>
                  <a:srgbClr val="00B050"/>
                </a:solidFill>
              </a:rPr>
              <a:t>20</a:t>
            </a:r>
            <a:r>
              <a:rPr lang="lt-LT" sz="2800" dirty="0" smtClean="0">
                <a:solidFill>
                  <a:srgbClr val="00B050"/>
                </a:solidFill>
              </a:rPr>
              <a:t>81</a:t>
            </a:r>
            <a:r>
              <a:rPr lang="en-US" sz="2800" dirty="0" smtClean="0">
                <a:solidFill>
                  <a:srgbClr val="00B050"/>
                </a:solidFill>
              </a:rPr>
              <a:t> </a:t>
            </a:r>
          </a:p>
          <a:p>
            <a:pPr marL="0" indent="0">
              <a:buNone/>
            </a:pPr>
            <a:r>
              <a:rPr lang="lt-LT" sz="2800" b="1" dirty="0" smtClean="0"/>
              <a:t>Išvada</a:t>
            </a:r>
            <a:r>
              <a:rPr lang="lt-LT" sz="2800" dirty="0" smtClean="0"/>
              <a:t> – bendrus LK rezultatus galima </a:t>
            </a:r>
            <a:r>
              <a:rPr lang="lt-LT" sz="2800" dirty="0" err="1" smtClean="0"/>
              <a:t>generalizuoti</a:t>
            </a:r>
            <a:r>
              <a:rPr lang="lt-LT" sz="2800" dirty="0" smtClean="0"/>
              <a:t>.</a:t>
            </a:r>
          </a:p>
        </p:txBody>
      </p:sp>
      <p:sp>
        <p:nvSpPr>
          <p:cNvPr id="6" name="Datos vietos rezervavimo ženklas 5"/>
          <p:cNvSpPr>
            <a:spLocks noGrp="1"/>
          </p:cNvSpPr>
          <p:nvPr>
            <p:ph type="dt" sz="half" idx="10"/>
          </p:nvPr>
        </p:nvSpPr>
        <p:spPr/>
        <p:txBody>
          <a:bodyPr/>
          <a:lstStyle/>
          <a:p>
            <a:fld id="{2464EE6F-417B-4B0C-9357-971480F04FD2}" type="datetime1">
              <a:rPr lang="lt-LT" smtClean="0"/>
              <a:t>2014.10.27</a:t>
            </a:fld>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2</a:t>
            </a:fld>
            <a:endParaRPr lang="lt-LT"/>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04664"/>
            <a:ext cx="566737"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4634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274638"/>
            <a:ext cx="8136904" cy="850106"/>
          </a:xfrm>
        </p:spPr>
        <p:txBody>
          <a:bodyPr>
            <a:normAutofit/>
          </a:bodyPr>
          <a:lstStyle/>
          <a:p>
            <a:r>
              <a:rPr lang="en-US" dirty="0" err="1" smtClean="0"/>
              <a:t>Kapelionai</a:t>
            </a:r>
            <a:r>
              <a:rPr lang="lt-LT" dirty="0" smtClean="0"/>
              <a:t> įgulose</a:t>
            </a:r>
            <a:endParaRPr lang="lt-LT" dirty="0"/>
          </a:p>
        </p:txBody>
      </p:sp>
      <p:sp>
        <p:nvSpPr>
          <p:cNvPr id="6" name="Datos vietos rezervavimo ženklas 5"/>
          <p:cNvSpPr>
            <a:spLocks noGrp="1"/>
          </p:cNvSpPr>
          <p:nvPr>
            <p:ph type="dt" sz="half" idx="10"/>
          </p:nvPr>
        </p:nvSpPr>
        <p:spPr/>
        <p:txBody>
          <a:bodyPr/>
          <a:lstStyle/>
          <a:p>
            <a:fld id="{2464EE6F-417B-4B0C-9357-971480F04FD2}" type="datetime1">
              <a:rPr lang="lt-LT" smtClean="0"/>
              <a:t>2014.10.27</a:t>
            </a:fld>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3</a:t>
            </a:fld>
            <a:endParaRPr lang="lt-LT"/>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04664"/>
            <a:ext cx="566737"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urinio vietos rezervavimo ženklas 3"/>
          <p:cNvSpPr>
            <a:spLocks noGrp="1"/>
          </p:cNvSpPr>
          <p:nvPr>
            <p:ph idx="1"/>
          </p:nvPr>
        </p:nvSpPr>
        <p:spPr>
          <a:xfrm>
            <a:off x="457200" y="1340768"/>
            <a:ext cx="8435280" cy="5184576"/>
          </a:xfrm>
        </p:spPr>
        <p:txBody>
          <a:bodyPr>
            <a:normAutofit/>
          </a:bodyPr>
          <a:lstStyle/>
          <a:p>
            <a:r>
              <a:rPr lang="lt-LT" b="1" dirty="0" smtClean="0"/>
              <a:t>KLP + TRG įgula </a:t>
            </a:r>
            <a:r>
              <a:rPr lang="lt-LT" dirty="0" smtClean="0"/>
              <a:t>(BDB, 3R, KJP, KMPB)</a:t>
            </a:r>
          </a:p>
          <a:p>
            <a:r>
              <a:rPr lang="lt-LT" b="1" dirty="0" smtClean="0"/>
              <a:t>PNV + ŠIAU įgula </a:t>
            </a:r>
            <a:r>
              <a:rPr lang="lt-LT" dirty="0" smtClean="0"/>
              <a:t>(KMHB, 5R, 6R, OGB, AB)</a:t>
            </a:r>
          </a:p>
          <a:p>
            <a:r>
              <a:rPr lang="lt-LT" b="1" dirty="0" smtClean="0"/>
              <a:t>RKL įgula </a:t>
            </a:r>
            <a:r>
              <a:rPr lang="en-US" b="1" dirty="0" smtClean="0"/>
              <a:t>(II) </a:t>
            </a:r>
            <a:r>
              <a:rPr lang="lt-LT" dirty="0" smtClean="0"/>
              <a:t>(MP, SP JLMC, MPB GV, AMPB, VMPB, GRG AB)</a:t>
            </a:r>
          </a:p>
          <a:p>
            <a:r>
              <a:rPr lang="lt-LT" b="1" dirty="0" smtClean="0"/>
              <a:t>VLN įgula </a:t>
            </a:r>
            <a:r>
              <a:rPr lang="en-US" b="1" dirty="0" smtClean="0"/>
              <a:t>(IV) </a:t>
            </a:r>
            <a:r>
              <a:rPr lang="lt-LT" dirty="0" smtClean="0"/>
              <a:t>(LKK, GŠB, KP, JŠ, SPŠ, MDV, KASPŠ, 8R, KRC, LV, MRD, DT, JKC, ĮAT)</a:t>
            </a:r>
          </a:p>
          <a:p>
            <a:r>
              <a:rPr lang="lt-LT" b="1" dirty="0" smtClean="0"/>
              <a:t>MRJ įgula </a:t>
            </a:r>
            <a:r>
              <a:rPr lang="lt-LT" dirty="0" smtClean="0"/>
              <a:t>(VBPLB)</a:t>
            </a:r>
          </a:p>
          <a:p>
            <a:r>
              <a:rPr lang="lt-LT" b="1" dirty="0" smtClean="0"/>
              <a:t>KNS įgula </a:t>
            </a:r>
            <a:r>
              <a:rPr lang="lt-LT" dirty="0" smtClean="0"/>
              <a:t>(LKM, KMT, KKC, KOP, 2R, JVIB)</a:t>
            </a:r>
          </a:p>
          <a:p>
            <a:r>
              <a:rPr lang="lt-LT" b="1" dirty="0" smtClean="0"/>
              <a:t>ALT įgula </a:t>
            </a:r>
            <a:r>
              <a:rPr lang="lt-LT" dirty="0" smtClean="0"/>
              <a:t>(1R, DK BUB)</a:t>
            </a:r>
          </a:p>
          <a:p>
            <a:endParaRPr lang="lt-LT" dirty="0" smtClean="0"/>
          </a:p>
          <a:p>
            <a:endParaRPr lang="lt-LT" dirty="0" smtClean="0"/>
          </a:p>
          <a:p>
            <a:endParaRPr lang="lt-LT" dirty="0"/>
          </a:p>
        </p:txBody>
      </p:sp>
    </p:spTree>
    <p:extLst>
      <p:ext uri="{BB962C8B-B14F-4D97-AF65-F5344CB8AC3E}">
        <p14:creationId xmlns:p14="http://schemas.microsoft.com/office/powerpoint/2010/main" val="3515476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274638"/>
            <a:ext cx="8136904" cy="850106"/>
          </a:xfrm>
        </p:spPr>
        <p:txBody>
          <a:bodyPr>
            <a:normAutofit/>
          </a:bodyPr>
          <a:lstStyle/>
          <a:p>
            <a:r>
              <a:rPr lang="en-US" dirty="0" err="1" smtClean="0"/>
              <a:t>Tyrimo</a:t>
            </a:r>
            <a:r>
              <a:rPr lang="en-US" dirty="0" smtClean="0"/>
              <a:t> </a:t>
            </a:r>
            <a:r>
              <a:rPr lang="en-US" dirty="0" err="1" smtClean="0"/>
              <a:t>imtis</a:t>
            </a:r>
            <a:r>
              <a:rPr lang="lt-LT" dirty="0" smtClean="0"/>
              <a:t> įgulose</a:t>
            </a:r>
            <a:endParaRPr lang="lt-LT" dirty="0"/>
          </a:p>
        </p:txBody>
      </p:sp>
      <p:sp>
        <p:nvSpPr>
          <p:cNvPr id="6" name="Datos vietos rezervavimo ženklas 5"/>
          <p:cNvSpPr>
            <a:spLocks noGrp="1"/>
          </p:cNvSpPr>
          <p:nvPr>
            <p:ph type="dt" sz="half" idx="10"/>
          </p:nvPr>
        </p:nvSpPr>
        <p:spPr/>
        <p:txBody>
          <a:bodyPr/>
          <a:lstStyle/>
          <a:p>
            <a:fld id="{2464EE6F-417B-4B0C-9357-971480F04FD2}" type="datetime1">
              <a:rPr lang="lt-LT" smtClean="0"/>
              <a:t>2014.10.27</a:t>
            </a:fld>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4</a:t>
            </a:fld>
            <a:endParaRPr lang="lt-LT"/>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04664"/>
            <a:ext cx="566737"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urinio vietos rezervavimo ženklas 3"/>
          <p:cNvSpPr>
            <a:spLocks noGrp="1"/>
          </p:cNvSpPr>
          <p:nvPr>
            <p:ph idx="1"/>
          </p:nvPr>
        </p:nvSpPr>
        <p:spPr>
          <a:xfrm>
            <a:off x="457200" y="1340768"/>
            <a:ext cx="8579296" cy="5184576"/>
          </a:xfrm>
        </p:spPr>
        <p:txBody>
          <a:bodyPr>
            <a:normAutofit fontScale="92500"/>
          </a:bodyPr>
          <a:lstStyle/>
          <a:p>
            <a:pPr marL="0" indent="0">
              <a:buNone/>
            </a:pPr>
            <a:r>
              <a:rPr lang="lt-LT" b="1" dirty="0" smtClean="0"/>
              <a:t>Kai tikimybė </a:t>
            </a:r>
            <a:r>
              <a:rPr lang="lt-LT" dirty="0" smtClean="0"/>
              <a:t>95</a:t>
            </a:r>
            <a:r>
              <a:rPr lang="en-US" dirty="0" smtClean="0"/>
              <a:t>%, </a:t>
            </a:r>
            <a:r>
              <a:rPr lang="en-US" b="1" dirty="0" err="1" smtClean="0"/>
              <a:t>paklaida</a:t>
            </a:r>
            <a:r>
              <a:rPr lang="en-US" b="1" dirty="0" smtClean="0"/>
              <a:t> </a:t>
            </a:r>
            <a:r>
              <a:rPr lang="en-US" dirty="0"/>
              <a:t>±2%</a:t>
            </a:r>
            <a:r>
              <a:rPr lang="en-US" b="1" dirty="0" smtClean="0"/>
              <a:t> </a:t>
            </a:r>
            <a:endParaRPr lang="lt-LT" b="1" dirty="0" smtClean="0"/>
          </a:p>
          <a:p>
            <a:pPr lvl="1"/>
            <a:r>
              <a:rPr lang="lt-LT" b="1" dirty="0" smtClean="0"/>
              <a:t>KLP + TRG įgula </a:t>
            </a:r>
            <a:r>
              <a:rPr lang="en-US" dirty="0" smtClean="0"/>
              <a:t>– 811 / </a:t>
            </a:r>
            <a:r>
              <a:rPr lang="lt-LT" dirty="0" smtClean="0">
                <a:solidFill>
                  <a:srgbClr val="FF0000"/>
                </a:solidFill>
              </a:rPr>
              <a:t>307</a:t>
            </a:r>
            <a:endParaRPr lang="en-US" dirty="0" smtClean="0">
              <a:solidFill>
                <a:srgbClr val="FF0000"/>
              </a:solidFill>
            </a:endParaRPr>
          </a:p>
          <a:p>
            <a:pPr lvl="1"/>
            <a:r>
              <a:rPr lang="lt-LT" b="1" dirty="0" smtClean="0"/>
              <a:t>PNV + ŠIAU įgula </a:t>
            </a:r>
            <a:r>
              <a:rPr lang="en-US" dirty="0" smtClean="0"/>
              <a:t>– 724 / </a:t>
            </a:r>
            <a:r>
              <a:rPr lang="lt-LT" dirty="0" smtClean="0">
                <a:solidFill>
                  <a:srgbClr val="FF0000"/>
                </a:solidFill>
              </a:rPr>
              <a:t>152</a:t>
            </a:r>
          </a:p>
          <a:p>
            <a:pPr lvl="1"/>
            <a:r>
              <a:rPr lang="lt-LT" b="1" dirty="0" smtClean="0"/>
              <a:t>RKL įgula </a:t>
            </a:r>
            <a:r>
              <a:rPr lang="en-US" b="1" dirty="0" smtClean="0"/>
              <a:t>(II)</a:t>
            </a:r>
            <a:r>
              <a:rPr lang="en-US" dirty="0" smtClean="0"/>
              <a:t> – 916 / </a:t>
            </a:r>
            <a:r>
              <a:rPr lang="lt-LT" dirty="0" smtClean="0">
                <a:solidFill>
                  <a:srgbClr val="FF0000"/>
                </a:solidFill>
              </a:rPr>
              <a:t>457</a:t>
            </a:r>
          </a:p>
          <a:p>
            <a:pPr lvl="1"/>
            <a:r>
              <a:rPr lang="lt-LT" b="1" dirty="0" smtClean="0"/>
              <a:t>VLN įgula </a:t>
            </a:r>
            <a:r>
              <a:rPr lang="en-US" b="1" dirty="0" smtClean="0"/>
              <a:t>(IV)</a:t>
            </a:r>
            <a:r>
              <a:rPr lang="en-US" dirty="0" smtClean="0"/>
              <a:t> – </a:t>
            </a:r>
            <a:r>
              <a:rPr lang="lt-LT" dirty="0" smtClean="0"/>
              <a:t>1217 / </a:t>
            </a:r>
            <a:r>
              <a:rPr lang="lt-LT" dirty="0" smtClean="0">
                <a:solidFill>
                  <a:srgbClr val="FF0000"/>
                </a:solidFill>
              </a:rPr>
              <a:t>635</a:t>
            </a:r>
          </a:p>
          <a:p>
            <a:pPr lvl="1"/>
            <a:r>
              <a:rPr lang="lt-LT" b="1" dirty="0" smtClean="0"/>
              <a:t>MRJ įgula </a:t>
            </a:r>
            <a:r>
              <a:rPr lang="en-US" dirty="0" smtClean="0"/>
              <a:t>– </a:t>
            </a:r>
            <a:r>
              <a:rPr lang="lt-LT" dirty="0" smtClean="0"/>
              <a:t>168 / </a:t>
            </a:r>
            <a:r>
              <a:rPr lang="lt-LT" dirty="0" smtClean="0">
                <a:solidFill>
                  <a:srgbClr val="FF0000"/>
                </a:solidFill>
              </a:rPr>
              <a:t>98</a:t>
            </a:r>
          </a:p>
          <a:p>
            <a:pPr lvl="1"/>
            <a:r>
              <a:rPr lang="lt-LT" b="1" dirty="0" smtClean="0"/>
              <a:t>KNS įgula </a:t>
            </a:r>
            <a:r>
              <a:rPr lang="en-US" dirty="0" smtClean="0"/>
              <a:t>– </a:t>
            </a:r>
            <a:r>
              <a:rPr lang="lt-LT" dirty="0" smtClean="0"/>
              <a:t>937 / </a:t>
            </a:r>
            <a:r>
              <a:rPr lang="lt-LT" dirty="0" smtClean="0">
                <a:solidFill>
                  <a:srgbClr val="FF0000"/>
                </a:solidFill>
              </a:rPr>
              <a:t>344</a:t>
            </a:r>
            <a:endParaRPr lang="en-US" b="1" dirty="0" smtClean="0">
              <a:solidFill>
                <a:srgbClr val="FF0000"/>
              </a:solidFill>
            </a:endParaRPr>
          </a:p>
          <a:p>
            <a:pPr lvl="1"/>
            <a:r>
              <a:rPr lang="lt-LT" b="1" dirty="0" smtClean="0"/>
              <a:t>ALT įgula </a:t>
            </a:r>
            <a:r>
              <a:rPr lang="en-US" dirty="0" smtClean="0"/>
              <a:t>– </a:t>
            </a:r>
            <a:r>
              <a:rPr lang="lt-LT" dirty="0" smtClean="0"/>
              <a:t>385 / </a:t>
            </a:r>
            <a:r>
              <a:rPr lang="lt-LT" dirty="0">
                <a:solidFill>
                  <a:srgbClr val="FF0000"/>
                </a:solidFill>
              </a:rPr>
              <a:t>8</a:t>
            </a:r>
            <a:r>
              <a:rPr lang="lt-LT" dirty="0" smtClean="0">
                <a:solidFill>
                  <a:srgbClr val="FF0000"/>
                </a:solidFill>
              </a:rPr>
              <a:t>8</a:t>
            </a:r>
          </a:p>
          <a:p>
            <a:pPr marL="0" indent="0">
              <a:buNone/>
            </a:pPr>
            <a:r>
              <a:rPr lang="en-US" b="1" dirty="0" smtClean="0"/>
              <a:t>I</a:t>
            </a:r>
            <a:r>
              <a:rPr lang="lt-LT" b="1" dirty="0" err="1" smtClean="0"/>
              <a:t>švada</a:t>
            </a:r>
            <a:r>
              <a:rPr lang="lt-LT" b="1" dirty="0" smtClean="0"/>
              <a:t> </a:t>
            </a:r>
            <a:r>
              <a:rPr lang="lt-LT" dirty="0" smtClean="0"/>
              <a:t>– respondentų skaičius įgulose </a:t>
            </a:r>
            <a:r>
              <a:rPr lang="lt-LT" u="sng" dirty="0" smtClean="0"/>
              <a:t>nepakankamas</a:t>
            </a:r>
            <a:r>
              <a:rPr lang="lt-LT" dirty="0" smtClean="0"/>
              <a:t>, įgulose gautų </a:t>
            </a:r>
            <a:r>
              <a:rPr lang="lt-LT" dirty="0"/>
              <a:t>rezultatų </a:t>
            </a:r>
            <a:r>
              <a:rPr lang="lt-LT" u="sng" dirty="0" smtClean="0"/>
              <a:t>negalima</a:t>
            </a:r>
            <a:r>
              <a:rPr lang="lt-LT" dirty="0" smtClean="0"/>
              <a:t> </a:t>
            </a:r>
            <a:r>
              <a:rPr lang="lt-LT" dirty="0" err="1" smtClean="0"/>
              <a:t>generalizuoti</a:t>
            </a:r>
            <a:r>
              <a:rPr lang="lt-LT" dirty="0" smtClean="0"/>
              <a:t>.</a:t>
            </a:r>
          </a:p>
          <a:p>
            <a:endParaRPr lang="lt-LT" dirty="0" smtClean="0"/>
          </a:p>
          <a:p>
            <a:endParaRPr lang="lt-LT" dirty="0"/>
          </a:p>
        </p:txBody>
      </p:sp>
    </p:spTree>
    <p:extLst>
      <p:ext uri="{BB962C8B-B14F-4D97-AF65-F5344CB8AC3E}">
        <p14:creationId xmlns:p14="http://schemas.microsoft.com/office/powerpoint/2010/main" val="3219631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274638"/>
            <a:ext cx="7859216" cy="850106"/>
          </a:xfrm>
        </p:spPr>
        <p:txBody>
          <a:bodyPr/>
          <a:lstStyle/>
          <a:p>
            <a:r>
              <a:rPr lang="en-US" dirty="0" err="1" smtClean="0"/>
              <a:t>Ar</a:t>
            </a:r>
            <a:r>
              <a:rPr lang="en-US" dirty="0" smtClean="0"/>
              <a:t> J</a:t>
            </a:r>
            <a:r>
              <a:rPr lang="lt-LT" dirty="0" err="1" smtClean="0"/>
              <a:t>ūs</a:t>
            </a:r>
            <a:r>
              <a:rPr lang="lt-LT" dirty="0" smtClean="0"/>
              <a:t> esate tikintis?</a:t>
            </a:r>
            <a:endParaRPr lang="lt-LT" dirty="0"/>
          </a:p>
        </p:txBody>
      </p:sp>
      <p:graphicFrame>
        <p:nvGraphicFramePr>
          <p:cNvPr id="3" name="Turinio vietos rezervavimo ženklas 2"/>
          <p:cNvGraphicFramePr>
            <a:graphicFrameLocks noGrp="1"/>
          </p:cNvGraphicFramePr>
          <p:nvPr>
            <p:ph idx="1"/>
            <p:extLst>
              <p:ext uri="{D42A27DB-BD31-4B8C-83A1-F6EECF244321}">
                <p14:modId xmlns:p14="http://schemas.microsoft.com/office/powerpoint/2010/main" val="41503500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Datos vietos rezervavimo ženklas 5"/>
          <p:cNvSpPr>
            <a:spLocks noGrp="1"/>
          </p:cNvSpPr>
          <p:nvPr>
            <p:ph type="dt" sz="half" idx="10"/>
          </p:nvPr>
        </p:nvSpPr>
        <p:spPr/>
        <p:txBody>
          <a:bodyPr/>
          <a:lstStyle/>
          <a:p>
            <a:fld id="{2464EE6F-417B-4B0C-9357-971480F04FD2}" type="datetime1">
              <a:rPr lang="lt-LT" smtClean="0"/>
              <a:t>2014.10.27</a:t>
            </a:fld>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5</a:t>
            </a:fld>
            <a:endParaRPr lang="lt-LT"/>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04664"/>
            <a:ext cx="566737"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435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274638"/>
            <a:ext cx="7859216" cy="850106"/>
          </a:xfrm>
        </p:spPr>
        <p:txBody>
          <a:bodyPr>
            <a:normAutofit fontScale="90000"/>
          </a:bodyPr>
          <a:lstStyle/>
          <a:p>
            <a:r>
              <a:rPr lang="lt-LT" dirty="0" smtClean="0"/>
              <a:t>Kokiai </a:t>
            </a:r>
            <a:r>
              <a:rPr lang="lt-LT" dirty="0" err="1" smtClean="0"/>
              <a:t>religin</a:t>
            </a:r>
            <a:r>
              <a:rPr lang="en-US" dirty="0" err="1" smtClean="0"/>
              <a:t>ei</a:t>
            </a:r>
            <a:r>
              <a:rPr lang="lt-LT" dirty="0" smtClean="0"/>
              <a:t> bendruomenei save priskiriate?</a:t>
            </a:r>
            <a:endParaRPr lang="lt-LT" dirty="0"/>
          </a:p>
        </p:txBody>
      </p:sp>
      <p:graphicFrame>
        <p:nvGraphicFramePr>
          <p:cNvPr id="3" name="Turinio vietos rezervavimo ženklas 2"/>
          <p:cNvGraphicFramePr>
            <a:graphicFrameLocks noGrp="1"/>
          </p:cNvGraphicFramePr>
          <p:nvPr>
            <p:ph idx="1"/>
            <p:extLst>
              <p:ext uri="{D42A27DB-BD31-4B8C-83A1-F6EECF244321}">
                <p14:modId xmlns:p14="http://schemas.microsoft.com/office/powerpoint/2010/main" val="1561863432"/>
              </p:ext>
            </p:extLst>
          </p:nvPr>
        </p:nvGraphicFramePr>
        <p:xfrm>
          <a:off x="462880" y="1854116"/>
          <a:ext cx="8363272" cy="4877960"/>
        </p:xfrm>
        <a:graphic>
          <a:graphicData uri="http://schemas.openxmlformats.org/drawingml/2006/chart">
            <c:chart xmlns:c="http://schemas.openxmlformats.org/drawingml/2006/chart" xmlns:r="http://schemas.openxmlformats.org/officeDocument/2006/relationships" r:id="rId3"/>
          </a:graphicData>
        </a:graphic>
      </p:graphicFrame>
      <p:sp>
        <p:nvSpPr>
          <p:cNvPr id="6" name="Datos vietos rezervavimo ženklas 5"/>
          <p:cNvSpPr>
            <a:spLocks noGrp="1"/>
          </p:cNvSpPr>
          <p:nvPr>
            <p:ph type="dt" sz="half" idx="10"/>
          </p:nvPr>
        </p:nvSpPr>
        <p:spPr/>
        <p:txBody>
          <a:bodyPr/>
          <a:lstStyle/>
          <a:p>
            <a:fld id="{2464EE6F-417B-4B0C-9357-971480F04FD2}" type="datetime1">
              <a:rPr lang="lt-LT" smtClean="0"/>
              <a:t>2014.10.27</a:t>
            </a:fld>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6</a:t>
            </a:fld>
            <a:endParaRPr lang="lt-LT"/>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04664"/>
            <a:ext cx="566737"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79512" y="1684839"/>
            <a:ext cx="7128792" cy="400110"/>
          </a:xfrm>
          <a:prstGeom prst="rect">
            <a:avLst/>
          </a:prstGeom>
          <a:noFill/>
        </p:spPr>
        <p:txBody>
          <a:bodyPr wrap="square" rtlCol="0">
            <a:spAutoFit/>
          </a:bodyPr>
          <a:lstStyle/>
          <a:p>
            <a:r>
              <a:rPr lang="en-US" sz="2000" i="1" dirty="0" smtClean="0"/>
              <a:t>* </a:t>
            </a:r>
            <a:r>
              <a:rPr lang="en-US" sz="2000" i="1" dirty="0" err="1" smtClean="0"/>
              <a:t>Tikintys</a:t>
            </a:r>
            <a:r>
              <a:rPr lang="en-US" sz="2000" i="1" dirty="0" smtClean="0"/>
              <a:t> (81%)</a:t>
            </a:r>
            <a:endParaRPr lang="lt-LT" sz="2000" i="1" dirty="0"/>
          </a:p>
        </p:txBody>
      </p:sp>
    </p:spTree>
    <p:extLst>
      <p:ext uri="{BB962C8B-B14F-4D97-AF65-F5344CB8AC3E}">
        <p14:creationId xmlns:p14="http://schemas.microsoft.com/office/powerpoint/2010/main" val="3941500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274638"/>
            <a:ext cx="7859216" cy="850106"/>
          </a:xfrm>
        </p:spPr>
        <p:txBody>
          <a:bodyPr>
            <a:noAutofit/>
          </a:bodyPr>
          <a:lstStyle/>
          <a:p>
            <a:r>
              <a:rPr lang="lt-LT" sz="2800" dirty="0"/>
              <a:t>Ar </a:t>
            </a:r>
            <a:r>
              <a:rPr lang="lt-LT" sz="2800" dirty="0" smtClean="0"/>
              <a:t>pageidautumėte</a:t>
            </a:r>
            <a:r>
              <a:rPr lang="lt-LT" sz="2800" dirty="0"/>
              <a:t>, kad </a:t>
            </a:r>
            <a:r>
              <a:rPr lang="lt-LT" sz="2800" dirty="0" smtClean="0"/>
              <a:t>LK būtų </a:t>
            </a:r>
            <a:r>
              <a:rPr lang="lt-LT" sz="2800" dirty="0"/>
              <a:t>organizuojama Jūsų religinės bendruomenės narių sielovada?</a:t>
            </a:r>
          </a:p>
        </p:txBody>
      </p:sp>
      <p:sp>
        <p:nvSpPr>
          <p:cNvPr id="5" name="Turinio vietos rezervavimo ženklas 4"/>
          <p:cNvSpPr>
            <a:spLocks noGrp="1"/>
          </p:cNvSpPr>
          <p:nvPr>
            <p:ph idx="1"/>
          </p:nvPr>
        </p:nvSpPr>
        <p:spPr>
          <a:xfrm>
            <a:off x="323528" y="1700808"/>
            <a:ext cx="8229600" cy="4237931"/>
          </a:xfrm>
        </p:spPr>
        <p:txBody>
          <a:bodyPr/>
          <a:lstStyle/>
          <a:p>
            <a:pPr marL="0" indent="0">
              <a:buNone/>
            </a:pPr>
            <a:r>
              <a:rPr lang="lt-LT" sz="2000" i="1" dirty="0" smtClean="0"/>
              <a:t>*</a:t>
            </a:r>
            <a:r>
              <a:rPr lang="en-US" sz="2000" i="1" dirty="0" smtClean="0"/>
              <a:t> </a:t>
            </a:r>
            <a:r>
              <a:rPr lang="en-US" sz="2000" i="1" dirty="0" err="1" smtClean="0"/>
              <a:t>Priskiriantys</a:t>
            </a:r>
            <a:r>
              <a:rPr lang="en-US" sz="2000" i="1" dirty="0" smtClean="0"/>
              <a:t> save </a:t>
            </a:r>
            <a:r>
              <a:rPr lang="en-US" sz="2000" i="1" dirty="0" err="1" smtClean="0"/>
              <a:t>kitai</a:t>
            </a:r>
            <a:r>
              <a:rPr lang="en-US" sz="2000" i="1" dirty="0" smtClean="0"/>
              <a:t> </a:t>
            </a:r>
            <a:r>
              <a:rPr lang="en-US" sz="2000" i="1" dirty="0" err="1" smtClean="0"/>
              <a:t>religinei</a:t>
            </a:r>
            <a:r>
              <a:rPr lang="en-US" sz="2000" i="1" dirty="0" smtClean="0"/>
              <a:t> </a:t>
            </a:r>
            <a:r>
              <a:rPr lang="en-US" sz="2000" i="1" dirty="0" err="1" smtClean="0"/>
              <a:t>bendruomenei</a:t>
            </a:r>
            <a:r>
              <a:rPr lang="en-US" sz="2000" i="1" dirty="0" smtClean="0"/>
              <a:t> </a:t>
            </a:r>
            <a:r>
              <a:rPr lang="en-US" sz="2000" i="1" dirty="0" err="1" smtClean="0"/>
              <a:t>nei</a:t>
            </a:r>
            <a:r>
              <a:rPr lang="en-US" sz="2000" i="1" dirty="0" smtClean="0"/>
              <a:t> </a:t>
            </a:r>
            <a:r>
              <a:rPr lang="en-US" sz="2000" i="1" dirty="0" err="1" smtClean="0"/>
              <a:t>Romos</a:t>
            </a:r>
            <a:r>
              <a:rPr lang="en-US" sz="2000" i="1" dirty="0" smtClean="0"/>
              <a:t> </a:t>
            </a:r>
            <a:r>
              <a:rPr lang="en-US" sz="2000" i="1" dirty="0" err="1" smtClean="0"/>
              <a:t>katalikai</a:t>
            </a:r>
            <a:r>
              <a:rPr lang="en-US" sz="2000" i="1" dirty="0" smtClean="0"/>
              <a:t> (7,1%)</a:t>
            </a:r>
            <a:endParaRPr lang="lt-LT" sz="2000" i="1" dirty="0" smtClean="0"/>
          </a:p>
          <a:p>
            <a:pPr>
              <a:buFont typeface="Arial" charset="0"/>
              <a:buChar char="•"/>
            </a:pPr>
            <a:endParaRPr lang="lt-LT" i="1" dirty="0"/>
          </a:p>
        </p:txBody>
      </p:sp>
      <p:sp>
        <p:nvSpPr>
          <p:cNvPr id="6" name="Datos vietos rezervavimo ženklas 5"/>
          <p:cNvSpPr>
            <a:spLocks noGrp="1"/>
          </p:cNvSpPr>
          <p:nvPr>
            <p:ph type="dt" sz="half" idx="10"/>
          </p:nvPr>
        </p:nvSpPr>
        <p:spPr/>
        <p:txBody>
          <a:bodyPr/>
          <a:lstStyle/>
          <a:p>
            <a:fld id="{2464EE6F-417B-4B0C-9357-971480F04FD2}" type="datetime1">
              <a:rPr lang="lt-LT" smtClean="0"/>
              <a:t>2014.10.27</a:t>
            </a:fld>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7</a:t>
            </a:fld>
            <a:endParaRPr lang="lt-LT"/>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04664"/>
            <a:ext cx="566737"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Diagrama 2"/>
          <p:cNvGraphicFramePr/>
          <p:nvPr>
            <p:extLst>
              <p:ext uri="{D42A27DB-BD31-4B8C-83A1-F6EECF244321}">
                <p14:modId xmlns:p14="http://schemas.microsoft.com/office/powerpoint/2010/main" val="1341113334"/>
              </p:ext>
            </p:extLst>
          </p:nvPr>
        </p:nvGraphicFramePr>
        <p:xfrm>
          <a:off x="1115616" y="1844824"/>
          <a:ext cx="7344816" cy="50131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22348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274638"/>
            <a:ext cx="7859216" cy="850106"/>
          </a:xfrm>
        </p:spPr>
        <p:txBody>
          <a:bodyPr>
            <a:noAutofit/>
          </a:bodyPr>
          <a:lstStyle/>
          <a:p>
            <a:r>
              <a:rPr lang="lt-LT" sz="3200" dirty="0"/>
              <a:t>Kaip </a:t>
            </a:r>
            <a:r>
              <a:rPr lang="lt-LT" sz="3200" dirty="0" smtClean="0"/>
              <a:t>vertinate </a:t>
            </a:r>
            <a:r>
              <a:rPr lang="lt-LT" sz="3200" dirty="0"/>
              <a:t>šiuo metu Jūsų kariniame vienete (institucijoje) vykdomą sielovadą?</a:t>
            </a:r>
          </a:p>
        </p:txBody>
      </p:sp>
      <p:sp>
        <p:nvSpPr>
          <p:cNvPr id="5" name="Turinio vietos rezervavimo ženklas 4"/>
          <p:cNvSpPr>
            <a:spLocks noGrp="1"/>
          </p:cNvSpPr>
          <p:nvPr>
            <p:ph idx="1"/>
          </p:nvPr>
        </p:nvSpPr>
        <p:spPr/>
        <p:txBody>
          <a:bodyPr>
            <a:normAutofit/>
          </a:bodyPr>
          <a:lstStyle/>
          <a:p>
            <a:pPr marL="0" indent="0">
              <a:buNone/>
            </a:pPr>
            <a:r>
              <a:rPr lang="lt-LT" sz="2000" i="1" dirty="0" smtClean="0"/>
              <a:t>*</a:t>
            </a:r>
            <a:r>
              <a:rPr lang="en-US" sz="2000" i="1" dirty="0" smtClean="0"/>
              <a:t> </a:t>
            </a:r>
            <a:r>
              <a:rPr lang="lt-LT" sz="2000" i="1" dirty="0" smtClean="0"/>
              <a:t>Romos katalikai</a:t>
            </a:r>
            <a:r>
              <a:rPr lang="en-US" sz="2000" i="1" dirty="0" smtClean="0"/>
              <a:t> (86,9% </a:t>
            </a:r>
            <a:r>
              <a:rPr lang="en-US" sz="2000" i="1" dirty="0" err="1" smtClean="0"/>
              <a:t>tikin</a:t>
            </a:r>
            <a:r>
              <a:rPr lang="lt-LT" sz="2000" i="1" dirty="0" err="1" smtClean="0"/>
              <a:t>čiųjų</a:t>
            </a:r>
            <a:r>
              <a:rPr lang="lt-LT" sz="2000" i="1" dirty="0" smtClean="0"/>
              <a:t>)</a:t>
            </a:r>
          </a:p>
          <a:p>
            <a:endParaRPr lang="lt-LT" sz="2000" i="1" dirty="0"/>
          </a:p>
        </p:txBody>
      </p:sp>
      <p:sp>
        <p:nvSpPr>
          <p:cNvPr id="6" name="Datos vietos rezervavimo ženklas 5"/>
          <p:cNvSpPr>
            <a:spLocks noGrp="1"/>
          </p:cNvSpPr>
          <p:nvPr>
            <p:ph type="dt" sz="half" idx="10"/>
          </p:nvPr>
        </p:nvSpPr>
        <p:spPr/>
        <p:txBody>
          <a:bodyPr/>
          <a:lstStyle/>
          <a:p>
            <a:fld id="{2464EE6F-417B-4B0C-9357-971480F04FD2}" type="datetime1">
              <a:rPr lang="lt-LT" smtClean="0"/>
              <a:t>2014.10.27</a:t>
            </a:fld>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8</a:t>
            </a:fld>
            <a:endParaRPr lang="lt-LT"/>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04664"/>
            <a:ext cx="566737"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Diagrama 2"/>
          <p:cNvGraphicFramePr/>
          <p:nvPr>
            <p:extLst>
              <p:ext uri="{D42A27DB-BD31-4B8C-83A1-F6EECF244321}">
                <p14:modId xmlns:p14="http://schemas.microsoft.com/office/powerpoint/2010/main" val="1649064394"/>
              </p:ext>
            </p:extLst>
          </p:nvPr>
        </p:nvGraphicFramePr>
        <p:xfrm>
          <a:off x="611560" y="2132856"/>
          <a:ext cx="7776864" cy="4464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31644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274638"/>
            <a:ext cx="7859216" cy="850106"/>
          </a:xfrm>
        </p:spPr>
        <p:txBody>
          <a:bodyPr>
            <a:normAutofit/>
          </a:bodyPr>
          <a:lstStyle/>
          <a:p>
            <a:r>
              <a:rPr lang="lt-LT" dirty="0" smtClean="0"/>
              <a:t>Išvados / siūlymai</a:t>
            </a:r>
            <a:endParaRPr lang="lt-LT" dirty="0"/>
          </a:p>
        </p:txBody>
      </p:sp>
      <p:sp>
        <p:nvSpPr>
          <p:cNvPr id="5" name="Turinio vietos rezervavimo ženklas 4"/>
          <p:cNvSpPr>
            <a:spLocks noGrp="1"/>
          </p:cNvSpPr>
          <p:nvPr>
            <p:ph idx="1"/>
          </p:nvPr>
        </p:nvSpPr>
        <p:spPr/>
        <p:txBody>
          <a:bodyPr/>
          <a:lstStyle/>
          <a:p>
            <a:r>
              <a:rPr lang="lt-LT" dirty="0" smtClean="0"/>
              <a:t>Siekiant detaliau išsiaiškinti situaciją įgulose, apklausą galima būtų pravesti kapelionų iniciatyva, labiau </a:t>
            </a:r>
            <a:r>
              <a:rPr lang="lt-LT" dirty="0" smtClean="0"/>
              <a:t>prieš tai motyvuojant personalą, galbūt apklausą pravedant </a:t>
            </a:r>
            <a:r>
              <a:rPr lang="lt-LT" dirty="0" smtClean="0"/>
              <a:t>kita forma</a:t>
            </a:r>
          </a:p>
          <a:p>
            <a:r>
              <a:rPr lang="lt-LT" dirty="0" smtClean="0"/>
              <a:t>Bendra situacija dėl sielovados LK yra gera, nereikalaujanti ypatingų pokyčių</a:t>
            </a:r>
          </a:p>
          <a:p>
            <a:endParaRPr lang="lt-LT" dirty="0"/>
          </a:p>
        </p:txBody>
      </p:sp>
      <p:sp>
        <p:nvSpPr>
          <p:cNvPr id="6" name="Datos vietos rezervavimo ženklas 5"/>
          <p:cNvSpPr>
            <a:spLocks noGrp="1"/>
          </p:cNvSpPr>
          <p:nvPr>
            <p:ph type="dt" sz="half" idx="10"/>
          </p:nvPr>
        </p:nvSpPr>
        <p:spPr/>
        <p:txBody>
          <a:bodyPr/>
          <a:lstStyle/>
          <a:p>
            <a:fld id="{2464EE6F-417B-4B0C-9357-971480F04FD2}" type="datetime1">
              <a:rPr lang="lt-LT" smtClean="0"/>
              <a:t>2014.10.27</a:t>
            </a:fld>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9</a:t>
            </a:fld>
            <a:endParaRPr lang="lt-L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04664"/>
            <a:ext cx="566737"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9272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Tema2</Template>
  <TotalTime>467</TotalTime>
  <Words>795</Words>
  <Application>Microsoft Office PowerPoint</Application>
  <PresentationFormat>Demonstracija ekrane (4:3)</PresentationFormat>
  <Paragraphs>77</Paragraphs>
  <Slides>10</Slides>
  <Notes>7</Notes>
  <HiddenSlides>0</HiddenSlides>
  <MMClips>0</MMClips>
  <ScaleCrop>false</ScaleCrop>
  <HeadingPairs>
    <vt:vector size="4" baseType="variant">
      <vt:variant>
        <vt:lpstr>Tema</vt:lpstr>
      </vt:variant>
      <vt:variant>
        <vt:i4>1</vt:i4>
      </vt:variant>
      <vt:variant>
        <vt:lpstr>Skaidrių pavadinimai</vt:lpstr>
      </vt:variant>
      <vt:variant>
        <vt:i4>10</vt:i4>
      </vt:variant>
    </vt:vector>
  </HeadingPairs>
  <TitlesOfParts>
    <vt:vector size="11" baseType="lpstr">
      <vt:lpstr>Tema2</vt:lpstr>
      <vt:lpstr>Personalo apklausa dėl sielovados</vt:lpstr>
      <vt:lpstr>Įvadas</vt:lpstr>
      <vt:lpstr>Kapelionai įgulose</vt:lpstr>
      <vt:lpstr>Tyrimo imtis įgulose</vt:lpstr>
      <vt:lpstr>Ar Jūs esate tikintis?</vt:lpstr>
      <vt:lpstr>Kokiai religinei bendruomenei save priskiriate?</vt:lpstr>
      <vt:lpstr>Ar pageidautumėte, kad LK būtų organizuojama Jūsų religinės bendruomenės narių sielovada?</vt:lpstr>
      <vt:lpstr>Kaip vertinate šiuo metu Jūsų kariniame vienete (institucijoje) vykdomą sielovadą?</vt:lpstr>
      <vt:lpstr>Išvados / siūlymai</vt:lpstr>
      <vt:lpstr>Klausimai?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Personalo apklausa dėl sielovados</dc:title>
  <dc:creator>Mindaugas Neimontas</dc:creator>
  <cp:lastModifiedBy>RIST</cp:lastModifiedBy>
  <cp:revision>38</cp:revision>
  <dcterms:created xsi:type="dcterms:W3CDTF">2014-10-01T11:52:25Z</dcterms:created>
  <dcterms:modified xsi:type="dcterms:W3CDTF">2014-10-27T07:31:16Z</dcterms:modified>
</cp:coreProperties>
</file>